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  <p:sldMasterId id="2147483660" r:id="rId4"/>
    <p:sldMasterId id="2147483661" r:id="rId5"/>
    <p:sldMasterId id="2147483662" r:id="rId6"/>
    <p:sldMasterId id="2147483663" r:id="rId7"/>
    <p:sldMasterId id="2147483664" r:id="rId8"/>
    <p:sldMasterId id="2147483665" r:id="rId9"/>
    <p:sldMasterId id="2147483666" r:id="rId10"/>
    <p:sldMasterId id="2147483667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</p:sldIdLst>
  <p:sldSz cy="6858000" cx="9144000"/>
  <p:notesSz cx="6858000" cy="9144000"/>
  <p:embeddedFontLst>
    <p:embeddedFont>
      <p:font typeface="Nunito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1" Type="http://schemas.openxmlformats.org/officeDocument/2006/relationships/theme" Target="theme/theme8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26" Type="http://schemas.openxmlformats.org/officeDocument/2006/relationships/font" Target="fonts/Nunito-bold.fntdata"/><Relationship Id="rId25" Type="http://schemas.openxmlformats.org/officeDocument/2006/relationships/slide" Target="slides/slide13.xml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11" Type="http://schemas.openxmlformats.org/officeDocument/2006/relationships/slideMaster" Target="slideMasters/slideMaster9.xml"/><Relationship Id="rId10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963136" y="304800"/>
            <a:ext cx="393192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E7EACB"/>
              </a:buClr>
              <a:buSzPts val="2000"/>
              <a:buFont typeface="Rockwell"/>
              <a:buNone/>
              <a:defRPr b="1" i="0" sz="20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963136" y="1107560"/>
            <a:ext cx="393192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Rockwel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228600" y="2209800"/>
            <a:ext cx="8666456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88619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Rockwell"/>
              <a:buChar char="•"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810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400"/>
              <a:buFont typeface="Noto Sans Symbols"/>
              <a:buChar char="⚫"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5562600" y="6513512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639175" y="6513512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x="1600200" y="6513512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040443" y="4724400"/>
            <a:ext cx="5486400" cy="6645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E7EACB"/>
              </a:buClr>
              <a:buSzPts val="2000"/>
              <a:buFont typeface="Rockwell"/>
              <a:buNone/>
              <a:defRPr b="1" i="0" sz="20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040443" y="5388936"/>
            <a:ext cx="5486400" cy="912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9718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Rockwel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921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000"/>
              <a:buFont typeface="Noto Sans Symbols"/>
              <a:buChar char="⚫"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857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900"/>
              <a:buFont typeface="Noto Sans Symbols"/>
              <a:buChar char="⚫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857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900"/>
              <a:buFont typeface="Noto Sans Symbols"/>
              <a:buChar char="⚫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53" name="Shape 153"/>
          <p:cNvSpPr/>
          <p:nvPr>
            <p:ph idx="2" type="pic"/>
          </p:nvPr>
        </p:nvSpPr>
        <p:spPr>
          <a:xfrm>
            <a:off x="304800" y="249864"/>
            <a:ext cx="8534400" cy="4343400"/>
          </a:xfrm>
          <a:prstGeom prst="round2DiagRect">
            <a:avLst>
              <a:gd fmla="val 11403" name="adj1"/>
              <a:gd fmla="val 0" name="adj2"/>
            </a:avLst>
          </a:prstGeom>
          <a:solidFill>
            <a:srgbClr val="878878">
              <a:alpha val="64705"/>
            </a:srgbClr>
          </a:solidFill>
          <a:ln cap="rnd" cmpd="sng" w="11000">
            <a:solidFill>
              <a:srgbClr val="9B9F8D">
                <a:alpha val="8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5562600" y="650875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639175" y="6508750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1600200" y="6508750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 rot="5400000">
            <a:off x="2309019" y="-205582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464234" y="381001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133600" y="2819400"/>
            <a:ext cx="656023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None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None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5562600" y="650875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639175" y="6508750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1600200" y="6508750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722376" y="498230"/>
            <a:ext cx="7772400" cy="27310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68BE6E"/>
              </a:buClr>
              <a:buSzPts val="4000"/>
              <a:buFont typeface="Rockwell"/>
              <a:buNone/>
              <a:defRPr b="1" i="0" sz="4000" u="none" cap="none" strike="noStrike">
                <a:solidFill>
                  <a:srgbClr val="68BE6E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722313" y="3287713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Rockwel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5562600" y="6513512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639175" y="6513512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1600200" y="6513512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645920"/>
            <a:ext cx="4038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30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⦿"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6576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Rockwell"/>
              <a:buChar char="•"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4648200" y="1645920"/>
            <a:ext cx="4038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30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⦿"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6576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Rockwell"/>
              <a:buChar char="•"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640762" y="6515100"/>
            <a:ext cx="465137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519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ckwel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ckwell"/>
              <a:buNone/>
              <a:defRPr b="1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3" type="body"/>
          </p:nvPr>
        </p:nvSpPr>
        <p:spPr>
          <a:xfrm>
            <a:off x="457200" y="2362200"/>
            <a:ext cx="4040188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639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⦿"/>
              <a:def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ckwel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302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4" type="body"/>
          </p:nvPr>
        </p:nvSpPr>
        <p:spPr>
          <a:xfrm>
            <a:off x="4645025" y="2362200"/>
            <a:ext cx="4041775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639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⦿"/>
              <a:defRPr b="0" i="0" sz="2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ckwel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302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640762" y="6515100"/>
            <a:ext cx="465137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5321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theme" Target="../theme/theme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8.xml"/><Relationship Id="rId4" Type="http://schemas.openxmlformats.org/officeDocument/2006/relationships/theme" Target="../theme/theme7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158750" y="139700"/>
            <a:ext cx="8820150" cy="6578600"/>
            <a:chOff x="158750" y="139700"/>
            <a:chExt cx="8820150" cy="6578600"/>
          </a:xfrm>
        </p:grpSpPr>
        <p:pic>
          <p:nvPicPr>
            <p:cNvPr id="11" name="Shape 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8750" y="139700"/>
              <a:ext cx="8820150" cy="657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12"/>
            <p:cNvSpPr txBox="1"/>
            <p:nvPr/>
          </p:nvSpPr>
          <p:spPr>
            <a:xfrm>
              <a:off x="392112" y="374650"/>
              <a:ext cx="8356600" cy="6110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Shape 13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158750" y="139700"/>
            <a:ext cx="8826500" cy="2517775"/>
            <a:chOff x="158750" y="139700"/>
            <a:chExt cx="8826500" cy="2517775"/>
          </a:xfrm>
        </p:grpSpPr>
        <p:pic>
          <p:nvPicPr>
            <p:cNvPr id="36" name="Shape 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8750" y="139700"/>
              <a:ext cx="8826500" cy="2517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Shape 37"/>
            <p:cNvSpPr txBox="1"/>
            <p:nvPr/>
          </p:nvSpPr>
          <p:spPr>
            <a:xfrm>
              <a:off x="250825" y="233362"/>
              <a:ext cx="8642350" cy="23320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Shape 38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5562600" y="650875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639175" y="6508750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1600200" y="6508750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58750" y="139700"/>
            <a:ext cx="8820150" cy="6578600"/>
            <a:chOff x="158750" y="139700"/>
            <a:chExt cx="8820150" cy="6578600"/>
          </a:xfrm>
        </p:grpSpPr>
        <p:pic>
          <p:nvPicPr>
            <p:cNvPr id="51" name="Shape 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8750" y="139700"/>
              <a:ext cx="8820150" cy="657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Shape 52"/>
            <p:cNvSpPr txBox="1"/>
            <p:nvPr/>
          </p:nvSpPr>
          <p:spPr>
            <a:xfrm>
              <a:off x="392112" y="374650"/>
              <a:ext cx="8356600" cy="6110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Shape 53"/>
          <p:cNvSpPr txBox="1"/>
          <p:nvPr/>
        </p:nvSpPr>
        <p:spPr>
          <a:xfrm>
            <a:off x="588962" y="1423987"/>
            <a:ext cx="8001000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1000125" y="3267075"/>
            <a:ext cx="7407275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5562600" y="6513512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639175" y="6513512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1600200" y="6513512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Shape 79"/>
          <p:cNvGrpSpPr/>
          <p:nvPr/>
        </p:nvGrpSpPr>
        <p:grpSpPr>
          <a:xfrm>
            <a:off x="158750" y="139700"/>
            <a:ext cx="8820150" cy="6578600"/>
            <a:chOff x="158750" y="139700"/>
            <a:chExt cx="8820150" cy="6578600"/>
          </a:xfrm>
        </p:grpSpPr>
        <p:pic>
          <p:nvPicPr>
            <p:cNvPr id="80" name="Shape 8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8750" y="139700"/>
              <a:ext cx="8820150" cy="657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Shape 81"/>
            <p:cNvSpPr txBox="1"/>
            <p:nvPr/>
          </p:nvSpPr>
          <p:spPr>
            <a:xfrm>
              <a:off x="392112" y="374650"/>
              <a:ext cx="8356600" cy="6110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Shape 82"/>
          <p:cNvSpPr txBox="1"/>
          <p:nvPr/>
        </p:nvSpPr>
        <p:spPr>
          <a:xfrm>
            <a:off x="588962" y="1423987"/>
            <a:ext cx="8001000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640762" y="6515100"/>
            <a:ext cx="465137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Shape 96"/>
          <p:cNvGrpSpPr/>
          <p:nvPr/>
        </p:nvGrpSpPr>
        <p:grpSpPr>
          <a:xfrm>
            <a:off x="158750" y="139700"/>
            <a:ext cx="8820150" cy="6578600"/>
            <a:chOff x="158750" y="139700"/>
            <a:chExt cx="8820150" cy="6578600"/>
          </a:xfrm>
        </p:grpSpPr>
        <p:pic>
          <p:nvPicPr>
            <p:cNvPr id="97" name="Shape 9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8750" y="139700"/>
              <a:ext cx="8820150" cy="657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Shape 98"/>
            <p:cNvSpPr txBox="1"/>
            <p:nvPr/>
          </p:nvSpPr>
          <p:spPr>
            <a:xfrm>
              <a:off x="392112" y="374650"/>
              <a:ext cx="8356600" cy="6110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Shape 99"/>
          <p:cNvSpPr txBox="1"/>
          <p:nvPr/>
        </p:nvSpPr>
        <p:spPr>
          <a:xfrm>
            <a:off x="617537" y="2165350"/>
            <a:ext cx="3748087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4800600" y="2165350"/>
            <a:ext cx="3749675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640762" y="6515100"/>
            <a:ext cx="465137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158750" y="139700"/>
            <a:ext cx="8820150" cy="6578600"/>
            <a:chOff x="158750" y="139700"/>
            <a:chExt cx="8820150" cy="6578600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8750" y="139700"/>
              <a:ext cx="8820150" cy="657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>
              <a:off x="392112" y="374650"/>
              <a:ext cx="8356600" cy="6110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Shape 119"/>
          <p:cNvSpPr txBox="1"/>
          <p:nvPr/>
        </p:nvSpPr>
        <p:spPr>
          <a:xfrm>
            <a:off x="588962" y="1423987"/>
            <a:ext cx="8001000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5057775" y="1057275"/>
            <a:ext cx="3748087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5562600" y="6513512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639175" y="6513512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1600200" y="6513512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⚫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5562600" y="650875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639175" y="6508750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1600200" y="6508750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jpg"/><Relationship Id="rId10" Type="http://schemas.openxmlformats.org/officeDocument/2006/relationships/image" Target="../media/image28.jpg"/><Relationship Id="rId13" Type="http://schemas.openxmlformats.org/officeDocument/2006/relationships/image" Target="../media/image30.jpg"/><Relationship Id="rId1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3.jpg"/><Relationship Id="rId9" Type="http://schemas.openxmlformats.org/officeDocument/2006/relationships/image" Target="../media/image29.jpg"/><Relationship Id="rId15" Type="http://schemas.openxmlformats.org/officeDocument/2006/relationships/image" Target="../media/image5.png"/><Relationship Id="rId14" Type="http://schemas.openxmlformats.org/officeDocument/2006/relationships/image" Target="../media/image34.jpg"/><Relationship Id="rId5" Type="http://schemas.openxmlformats.org/officeDocument/2006/relationships/image" Target="../media/image24.jpg"/><Relationship Id="rId6" Type="http://schemas.openxmlformats.org/officeDocument/2006/relationships/image" Target="../media/image27.jpg"/><Relationship Id="rId7" Type="http://schemas.openxmlformats.org/officeDocument/2006/relationships/image" Target="../media/image25.png"/><Relationship Id="rId8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6.jpg"/><Relationship Id="rId7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39.jpg"/><Relationship Id="rId13" Type="http://schemas.openxmlformats.org/officeDocument/2006/relationships/image" Target="../media/image17.jp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9" Type="http://schemas.openxmlformats.org/officeDocument/2006/relationships/image" Target="../media/image40.jpg"/><Relationship Id="rId14" Type="http://schemas.openxmlformats.org/officeDocument/2006/relationships/image" Target="../media/image20.jpg"/><Relationship Id="rId5" Type="http://schemas.openxmlformats.org/officeDocument/2006/relationships/image" Target="../media/image14.jpg"/><Relationship Id="rId6" Type="http://schemas.openxmlformats.org/officeDocument/2006/relationships/image" Target="../media/image31.jpg"/><Relationship Id="rId7" Type="http://schemas.openxmlformats.org/officeDocument/2006/relationships/image" Target="../media/image33.jpg"/><Relationship Id="rId8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1371600" y="61722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1300"/>
              <a:buFont typeface="Arial"/>
              <a:buNone/>
            </a:pPr>
            <a:r>
              <a:rPr b="1" i="0" lang="en-US" sz="1300" u="none">
                <a:solidFill>
                  <a:srgbClr val="9D3232"/>
                </a:solidFill>
                <a:latin typeface="Arial"/>
                <a:ea typeface="Arial"/>
                <a:cs typeface="Arial"/>
                <a:sym typeface="Arial"/>
              </a:rPr>
              <a:t>SP CAFE CSQUARE PVT LTD</a:t>
            </a:r>
            <a:endParaRPr/>
          </a:p>
        </p:txBody>
      </p:sp>
      <p:pic>
        <p:nvPicPr>
          <p:cNvPr descr="C:\Users\ss\Desktop\Csquare logo.png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33400"/>
            <a:ext cx="8235950" cy="500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/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1300"/>
              <a:buFont typeface="Arial"/>
              <a:buNone/>
            </a:pPr>
            <a:r>
              <a:rPr b="1" i="0" lang="en-US" sz="1300" u="none">
                <a:solidFill>
                  <a:srgbClr val="9D3232"/>
                </a:solidFill>
                <a:latin typeface="Arial"/>
                <a:ea typeface="Arial"/>
                <a:cs typeface="Arial"/>
                <a:sym typeface="Arial"/>
              </a:rPr>
              <a:t>SP CAFE CSQUARE PVT LTD</a:t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609600" y="838200"/>
            <a:ext cx="3352800" cy="53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ckwell"/>
              <a:buNone/>
            </a:pPr>
            <a:r>
              <a:rPr b="0" i="0" lang="en-US" sz="3200" u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Our Proposal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504950"/>
            <a:ext cx="6858000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s\Desktop\Csquare logo.png" id="257" name="Shape 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228600"/>
            <a:ext cx="2863850" cy="174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81000" y="533400"/>
            <a:ext cx="4191000" cy="53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ckwell"/>
              <a:buNone/>
            </a:pPr>
            <a:r>
              <a:rPr b="0" i="0" lang="en-US" sz="3200" u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Our Franchisee Model</a:t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67050"/>
            <a:ext cx="200025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04800"/>
            <a:ext cx="7851775" cy="61452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3352800" y="6248400"/>
            <a:ext cx="34083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9D3232"/>
                </a:solidFill>
                <a:latin typeface="Arial"/>
                <a:ea typeface="Arial"/>
                <a:cs typeface="Arial"/>
                <a:sym typeface="Arial"/>
              </a:rPr>
              <a:t>SP CAFE CSQUARE PVT LTD</a:t>
            </a:r>
            <a:endParaRPr/>
          </a:p>
        </p:txBody>
      </p:sp>
      <p:pic>
        <p:nvPicPr>
          <p:cNvPr descr="C:\Users\ss\Desktop\Csquare logo.png" id="267" name="Shape 2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228600"/>
            <a:ext cx="2863850" cy="174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indiaprwire.com/downloads/photo/200909/9795.png" id="272" name="Shape 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524000"/>
            <a:ext cx="19812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609600" y="304800"/>
            <a:ext cx="4572000" cy="83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ckwell"/>
              <a:buNone/>
            </a:pPr>
            <a:r>
              <a:rPr b="0" i="0" lang="en-US" sz="3200" u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Some of our Corporate Clients</a:t>
            </a:r>
            <a:endParaRPr/>
          </a:p>
        </p:txBody>
      </p:sp>
      <p:pic>
        <p:nvPicPr>
          <p:cNvPr descr="http://zolmax.com/logos/ameriprise-financial-inc-logo.jpg" id="274" name="Shape 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5356225"/>
            <a:ext cx="3981450" cy="127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fbcdn-profile-a.akamaihd.net/hprofile-ak-ash1/373044_137153913012401_1282283445_n.jpg" id="275" name="Shape 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" y="346710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ig.org/images/logo_EXL_smaller.jpg" id="276" name="Shape 2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3733800"/>
            <a:ext cx="2122487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RAO_2\Google Drive\Tea Halt\PICS\Clients Logo\aon_hewitt_logo_red_blue_large.png" id="277" name="Shape 2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5059362"/>
            <a:ext cx="5219700" cy="2027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RAO_2\Google Drive\Tea Halt\PICS\Clients Logo\images.jpg" id="278" name="Shape 2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0800" y="1447800"/>
            <a:ext cx="25908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RAO_2\Google Drive\Tea Halt\PICS\Clients Logo\iyogi-sponsor-logo.jpg" id="279" name="Shape 2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34100" y="2895600"/>
            <a:ext cx="28575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RAO_2\Google Drive\Tea Halt\PICS\Clients Logo\Reliance_Jio_Infocomm_logo.jpg" id="280" name="Shape 2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81300" y="2286000"/>
            <a:ext cx="1790700" cy="133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RAO_2\Google Drive\Tea Halt\PICS\Clients Logo\aegis-logo.jpg" id="281" name="Shape 2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38800" y="1446212"/>
            <a:ext cx="3352800" cy="1296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RAO_2\Google Drive\Tea Halt\PICS\Clients Logo\mahindra_comviva_logo.jpg" id="282" name="Shape 2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95800" y="4267200"/>
            <a:ext cx="23907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RAO_2\Google Drive\Tea Halt\PICS\Clients Logo\steria_logo.jpg" id="283" name="Shape 28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10400" y="4267200"/>
            <a:ext cx="2005012" cy="1112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RAO_2\Google Drive\Tea Halt\PICS\Clients Logo\nova_infertility.jpg" id="284" name="Shape 28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62500" y="2878137"/>
            <a:ext cx="1181100" cy="1312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s\Desktop\Csquare logo.png" id="285" name="Shape 2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19800" y="228600"/>
            <a:ext cx="2863850" cy="174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67050"/>
            <a:ext cx="200025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BB2"/>
              </a:buClr>
              <a:buSzPts val="1300"/>
              <a:buFont typeface="Arial"/>
              <a:buNone/>
            </a:pPr>
            <a:r>
              <a:rPr b="0" i="0" lang="en-US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rPr>
              <a:t>Tisane Beverages Pvt. Ltd.</a:t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609600" y="838200"/>
            <a:ext cx="3352800" cy="53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</a:pPr>
            <a:r>
              <a:rPr b="0" i="0" lang="en-US" sz="2800" u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Thanks</a:t>
            </a: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3048000" y="4648200"/>
            <a:ext cx="3810000" cy="1754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further queries please contact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+91 880.004.9122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+91 956.095.9562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www.teahalt.com</a:t>
            </a:r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3048000" y="2133600"/>
            <a:ext cx="4495800" cy="1508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Motto-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1" i="0" lang="en-US" sz="2800" u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Revolutionizing Tea Drinking in India</a:t>
            </a:r>
            <a:endParaRPr/>
          </a:p>
        </p:txBody>
      </p:sp>
      <p:pic>
        <p:nvPicPr>
          <p:cNvPr descr="C:\Users\ss\Desktop\Csquare logo.png" id="295" name="Shape 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228600"/>
            <a:ext cx="2863850" cy="174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609600" y="457200"/>
            <a:ext cx="3352800" cy="106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3200"/>
              <a:buFont typeface="Rockwell"/>
              <a:buNone/>
            </a:pPr>
            <a:r>
              <a:rPr b="0" i="0" lang="en-US" sz="3200" u="none">
                <a:solidFill>
                  <a:srgbClr val="9D3232"/>
                </a:solidFill>
                <a:latin typeface="Rockwell"/>
                <a:ea typeface="Rockwell"/>
                <a:cs typeface="Rockwell"/>
                <a:sym typeface="Rockwell"/>
              </a:rPr>
              <a:t>Company Profile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533400" y="2795587"/>
            <a:ext cx="8001000" cy="406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Concept CSQUARE was established in 2016, The concept is driven for getting the experience enrich in café and bar with diversity of cuisine under one roof.</a:t>
            </a:r>
            <a:endParaRPr/>
          </a:p>
          <a:p>
            <a:pPr indent="-155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CSquare which means c*c café and cocktail which gives the whole new experience as per your mood and serving their mouth watering food.</a:t>
            </a:r>
            <a:endParaRPr/>
          </a:p>
          <a:p>
            <a:pPr indent="-155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We have two concepts Csquare café and Csquare express both have different identity and their USPs.</a:t>
            </a:r>
            <a:endParaRPr/>
          </a:p>
          <a:p>
            <a:pPr indent="-155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Our cuisine is Indian, continental, Italian, Chinese, Mediterranean, Arabic,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2286000" y="6583362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1300"/>
              <a:buFont typeface="Arial"/>
              <a:buNone/>
            </a:pPr>
            <a:r>
              <a:rPr b="1" i="0" lang="en-US" sz="1300" u="none">
                <a:solidFill>
                  <a:srgbClr val="9D3232"/>
                </a:solidFill>
                <a:latin typeface="Arial"/>
                <a:ea typeface="Arial"/>
                <a:cs typeface="Arial"/>
                <a:sym typeface="Arial"/>
              </a:rPr>
              <a:t>SP CAFE CSQUARE PVT LTD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00" u="none">
              <a:solidFill>
                <a:srgbClr val="9D3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s\Desktop\Csquare logo.png"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228600"/>
            <a:ext cx="2863850" cy="174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1300"/>
              <a:buFont typeface="Arial"/>
              <a:buNone/>
            </a:pPr>
            <a:r>
              <a:rPr b="1" i="0" lang="en-US" sz="1300" u="none">
                <a:solidFill>
                  <a:srgbClr val="9D3232"/>
                </a:solidFill>
                <a:latin typeface="Arial"/>
                <a:ea typeface="Arial"/>
                <a:cs typeface="Arial"/>
                <a:sym typeface="Arial"/>
              </a:rPr>
              <a:t>SP CAFE CSQUARE PVT LTD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BB2"/>
              </a:buClr>
              <a:buSzPts val="1300"/>
              <a:buFont typeface="Arial"/>
              <a:buNone/>
            </a:pPr>
            <a:r>
              <a:rPr b="0" i="0" lang="en-US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609600" y="838200"/>
            <a:ext cx="3352800" cy="53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3200"/>
              <a:buFont typeface="Rockwell"/>
              <a:buNone/>
            </a:pPr>
            <a:r>
              <a:rPr b="0" i="0" lang="en-US" sz="3200" u="none">
                <a:solidFill>
                  <a:srgbClr val="9D3232"/>
                </a:solidFill>
                <a:latin typeface="Rockwell"/>
                <a:ea typeface="Rockwell"/>
                <a:cs typeface="Rockwell"/>
                <a:sym typeface="Rockwell"/>
              </a:rPr>
              <a:t>Our USP</a:t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 rot="-2160000">
            <a:off x="255587" y="2116137"/>
            <a:ext cx="28956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Range of cuisines in options with authentic taste.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 rot="-1080000">
            <a:off x="1168400" y="4989512"/>
            <a:ext cx="2917825" cy="1322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ambience which gives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experience and a feel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here.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/>
          <p:nvPr/>
        </p:nvSpPr>
        <p:spPr>
          <a:xfrm rot="1680000">
            <a:off x="1511300" y="3492500"/>
            <a:ext cx="2989262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do not compromise 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quality and services</a:t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 rot="-840000">
            <a:off x="5295900" y="3744912"/>
            <a:ext cx="287655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pricing &gt; our quantity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=</a:t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 rot="900000">
            <a:off x="4381500" y="2244725"/>
            <a:ext cx="33782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customize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Corporate parties, social gathering, Kitty parties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our venue.</a:t>
            </a:r>
            <a:endParaRPr/>
          </a:p>
        </p:txBody>
      </p:sp>
      <p:pic>
        <p:nvPicPr>
          <p:cNvPr descr="C:\Users\ss\Desktop\Csquare logo.png"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228600"/>
            <a:ext cx="2863850" cy="1741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 rot="-300000">
            <a:off x="5310187" y="4927600"/>
            <a:ext cx="2989262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few dishes like Khudhar muchiyan, Dau pasha, Mexican rice bowl etc are our USP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1300"/>
              <a:buFont typeface="Arial"/>
              <a:buNone/>
            </a:pPr>
            <a:r>
              <a:rPr b="1" i="0" lang="en-US" sz="1300" u="none">
                <a:solidFill>
                  <a:srgbClr val="9D3232"/>
                </a:solidFill>
                <a:latin typeface="Arial"/>
                <a:ea typeface="Arial"/>
                <a:cs typeface="Arial"/>
                <a:sym typeface="Arial"/>
              </a:rPr>
              <a:t>SP CAFE CSQUARE PVT LTD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BB2"/>
              </a:buClr>
              <a:buSzPts val="1300"/>
              <a:buFont typeface="Arial"/>
              <a:buNone/>
            </a:pPr>
            <a:r>
              <a:rPr b="0" i="0" lang="en-US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rgbClr val="B9BB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09600" y="685800"/>
            <a:ext cx="3352800" cy="53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1919"/>
              </a:buClr>
              <a:buSzPts val="3200"/>
              <a:buFont typeface="Rockwell"/>
              <a:buNone/>
            </a:pPr>
            <a:r>
              <a:rPr b="0" i="0" lang="en-US" sz="3200" u="none">
                <a:solidFill>
                  <a:srgbClr val="4F1919"/>
                </a:solidFill>
                <a:latin typeface="Rockwell"/>
                <a:ea typeface="Rockwell"/>
                <a:cs typeface="Rockwell"/>
                <a:sym typeface="Rockwell"/>
              </a:rPr>
              <a:t>Who we are</a:t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457200" y="1905000"/>
            <a:ext cx="8153400" cy="3140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Csquare which  stands for c*c i.e. coffee and cocktail. We work on the fundamentals of a place with 2 distinguish factors-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a. From morning till evening it’s a place to enjoy coffees, other beverages along with various dishes from our menu having a peace of country music to sooth your environment..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b. Post evening the café delivers a very happening atmosphere with liquors in house having the same menu with few add-ons to get the best of the experience for our clients.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33400" y="4191000"/>
            <a:ext cx="80010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2 models for our clients and franchisee investors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Csquare café- A good number of cover café and with varied and distinct variety of cuisine. Generally adds a bit huge investment and caters to higher spending market.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Csquare Express- A kiosk with limited dishes and is in general caters to finger food and quick serving market, such as Corporate, busy market places and any other suitable shopping are </a:t>
            </a:r>
            <a:endParaRPr/>
          </a:p>
        </p:txBody>
      </p:sp>
      <p:pic>
        <p:nvPicPr>
          <p:cNvPr descr="C:\Users\ss\Desktop\Csquare logo.png"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228600"/>
            <a:ext cx="2863850" cy="174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s\Desktop\Csquare cafe\Images\Ambience\20170530_213231.jpg"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524000"/>
            <a:ext cx="42672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457200" y="76200"/>
            <a:ext cx="4572000" cy="106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ckwell"/>
              <a:buNone/>
            </a:pPr>
            <a:r>
              <a:rPr b="0" i="0" lang="en-US" sz="3200" u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Our Retail Outlets</a:t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4495800" y="1295400"/>
            <a:ext cx="152400" cy="556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8991600" y="1371600"/>
            <a:ext cx="152400" cy="51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152400" y="1219200"/>
            <a:ext cx="152400" cy="556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 rot="5400000">
            <a:off x="6819900" y="4305300"/>
            <a:ext cx="152400" cy="449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/>
          <p:nvPr/>
        </p:nvSpPr>
        <p:spPr>
          <a:xfrm rot="5400000">
            <a:off x="2324100" y="4533900"/>
            <a:ext cx="152400" cy="449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/>
          <p:nvPr/>
        </p:nvSpPr>
        <p:spPr>
          <a:xfrm rot="5400000">
            <a:off x="2324100" y="-952500"/>
            <a:ext cx="152400" cy="449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 rot="5400000">
            <a:off x="1333500" y="7658100"/>
            <a:ext cx="152400" cy="449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 txBox="1"/>
          <p:nvPr/>
        </p:nvSpPr>
        <p:spPr>
          <a:xfrm rot="5400000">
            <a:off x="6667500" y="-800100"/>
            <a:ext cx="152400" cy="449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s\Desktop\Csquare logo.png" id="207" name="Shape 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228600"/>
            <a:ext cx="2863850" cy="1741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4343400" y="6488112"/>
            <a:ext cx="34083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9D3232"/>
                </a:solidFill>
                <a:latin typeface="Arial"/>
                <a:ea typeface="Arial"/>
                <a:cs typeface="Arial"/>
                <a:sym typeface="Arial"/>
              </a:rPr>
              <a:t>SP CAFE CSQUARE PVT LTD</a:t>
            </a:r>
            <a:endParaRPr/>
          </a:p>
        </p:txBody>
      </p:sp>
      <p:pic>
        <p:nvPicPr>
          <p:cNvPr descr="C:\Users\ss\Desktop\Csquare cafe\Images\Ambience\Screenshot_20170605-164837.png" id="209" name="Shape 209"/>
          <p:cNvPicPr preferRelativeResize="0"/>
          <p:nvPr/>
        </p:nvPicPr>
        <p:blipFill rotWithShape="1">
          <a:blip r:embed="rId5">
            <a:alphaModFix/>
          </a:blip>
          <a:srcRect b="29443" l="0" r="0" t="28007"/>
          <a:stretch/>
        </p:blipFill>
        <p:spPr>
          <a:xfrm>
            <a:off x="228600" y="1295400"/>
            <a:ext cx="42672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s\Desktop\Csquare cafe\Images\Ambience\20170530_213226.jpg" id="210" name="Shape 2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4267200"/>
            <a:ext cx="41910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3124200" y="65532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3232"/>
              </a:buClr>
              <a:buSzPts val="1300"/>
              <a:buFont typeface="Arial"/>
              <a:buNone/>
            </a:pPr>
            <a:r>
              <a:rPr b="1" i="0" lang="en-US" sz="1300" u="none">
                <a:solidFill>
                  <a:srgbClr val="9D3232"/>
                </a:solidFill>
                <a:latin typeface="Arial"/>
                <a:ea typeface="Arial"/>
                <a:cs typeface="Arial"/>
                <a:sym typeface="Arial"/>
              </a:rPr>
              <a:t>SP CAFE CSQUARE PVT LTD</a:t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609600" y="228600"/>
            <a:ext cx="3352800" cy="53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ckwell"/>
              <a:buNone/>
            </a:pPr>
            <a:r>
              <a:rPr b="0" i="0" lang="en-US" sz="3200" u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Our Menu</a:t>
            </a:r>
            <a:endParaRPr/>
          </a:p>
        </p:txBody>
      </p:sp>
      <p:pic>
        <p:nvPicPr>
          <p:cNvPr descr="C:\Users\ss\Desktop\Csquare logo.png"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228600"/>
            <a:ext cx="2863850" cy="174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Marketing\Screenshot_20170623-122709.jpg"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212" y="1752600"/>
            <a:ext cx="1828800" cy="4310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Marketing\Screenshot_20170623-122742.jpg" id="219" name="Shape 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2012" y="1752600"/>
            <a:ext cx="2225675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Marketing\Screenshot_20170623-122808.jpg" id="220" name="Shape 2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7850" y="1812925"/>
            <a:ext cx="2125662" cy="4624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Marketing\Screenshot_20170623-122838.jpg" id="221" name="Shape 2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3512" y="1812925"/>
            <a:ext cx="2347912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28600"/>
            <a:ext cx="81534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28600"/>
            <a:ext cx="8382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BB2"/>
              </a:buClr>
              <a:buSzPts val="1300"/>
              <a:buFont typeface="Arial"/>
              <a:buNone/>
            </a:pPr>
            <a:r>
              <a:rPr b="0" i="0" lang="en-US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rPr>
              <a:t>Tisane Beverages Pvt. Ltd.</a:t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1712912" y="2786062"/>
            <a:ext cx="4816475" cy="1541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3F3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EF3F3"/>
                </a:solidFill>
                <a:latin typeface="Arial"/>
                <a:ea typeface="Arial"/>
                <a:cs typeface="Arial"/>
                <a:sym typeface="Arial"/>
              </a:rPr>
              <a:t>Food shots</a:t>
            </a:r>
            <a:endParaRPr/>
          </a:p>
        </p:txBody>
      </p:sp>
      <p:pic>
        <p:nvPicPr>
          <p:cNvPr descr="D:\Official docs\Desktop\Csquare cafe\Images\food images\21740115_433934273669390_2379405101018047262_n.jpg"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112" y="2495550"/>
            <a:ext cx="285750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1764737_433393167056834_5425835214603078899_n.jpg" id="239" name="Shape 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3487" y="2671762"/>
            <a:ext cx="447675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2195512_440845089644975_2279507067337337175_n.jpg" id="240" name="Shape 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2862" y="766762"/>
            <a:ext cx="6858000" cy="679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0161206_202536.jpg" id="241" name="Shape 2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748087" y="-5062537"/>
            <a:ext cx="24601488" cy="18451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0170108_182107.jpg" id="242" name="Shape 2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0650537" y="-10239375"/>
            <a:ext cx="38404798" cy="28803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0170216_201056.jpg" id="243" name="Shape 2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0650537" y="-10239375"/>
            <a:ext cx="38404798" cy="28803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0170618_171127.jpg" id="244" name="Shape 2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0650537" y="-10239375"/>
            <a:ext cx="38404798" cy="28803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0170708_002117.jpg" id="245" name="Shape 2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849937" y="-15039975"/>
            <a:ext cx="28803598" cy="38404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0170716_214454.jpg" id="246" name="Shape 2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10650537" y="-10239375"/>
            <a:ext cx="38404798" cy="28803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0170831_111343.jpg" id="247" name="Shape 2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10650537" y="-6638925"/>
            <a:ext cx="38404798" cy="2160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1077624_426359324426885_4151342859827768078_n.jpg" id="248" name="Shape 2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4300" y="2952750"/>
            <a:ext cx="67151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fficial docs\Desktop\Csquare cafe\Images\food images\21557627_432372240492260_1741728494880915549_n.jpg" id="249" name="Shape 2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22862" y="733425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7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8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6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3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5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